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4"/>
  </p:notesMasterIdLst>
  <p:sldIdLst>
    <p:sldId id="283" r:id="rId2"/>
    <p:sldId id="277" r:id="rId3"/>
    <p:sldId id="305" r:id="rId4"/>
    <p:sldId id="282" r:id="rId5"/>
    <p:sldId id="308" r:id="rId6"/>
    <p:sldId id="264" r:id="rId7"/>
    <p:sldId id="306" r:id="rId8"/>
    <p:sldId id="284" r:id="rId9"/>
    <p:sldId id="293" r:id="rId10"/>
    <p:sldId id="307" r:id="rId11"/>
    <p:sldId id="263" r:id="rId12"/>
    <p:sldId id="309" r:id="rId13"/>
    <p:sldId id="310" r:id="rId14"/>
    <p:sldId id="289" r:id="rId15"/>
    <p:sldId id="300" r:id="rId16"/>
    <p:sldId id="311" r:id="rId17"/>
    <p:sldId id="313" r:id="rId18"/>
    <p:sldId id="312" r:id="rId19"/>
    <p:sldId id="288" r:id="rId20"/>
    <p:sldId id="303" r:id="rId21"/>
    <p:sldId id="304" r:id="rId22"/>
    <p:sldId id="299" r:id="rId23"/>
    <p:sldId id="290" r:id="rId24"/>
    <p:sldId id="296" r:id="rId25"/>
    <p:sldId id="279" r:id="rId26"/>
    <p:sldId id="297" r:id="rId27"/>
    <p:sldId id="291" r:id="rId28"/>
    <p:sldId id="295" r:id="rId29"/>
    <p:sldId id="281" r:id="rId30"/>
    <p:sldId id="301" r:id="rId31"/>
    <p:sldId id="29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4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NUL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135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4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220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485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8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74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42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30;p17">
            <a:extLst>
              <a:ext uri="{FF2B5EF4-FFF2-40B4-BE49-F238E27FC236}">
                <a16:creationId xmlns:a16="http://schemas.microsoft.com/office/drawing/2014/main" id="{A6DFE4EB-C21B-0044-A64A-B976F750027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Seeing-Eye Hat</a:t>
            </a:r>
            <a:endParaRPr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Electrical &amp; Computer Engineering</a:t>
            </a: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Mitchell Gilmer, Matthew Esses, Shreya Venkat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4/29/2023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Excerpt from the verification tables for the Control and Sensing Units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LiDAR Verification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D78F0-C135-7B93-7026-1732FED9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0962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EE1B5E-77D9-2713-191C-8172CC637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21943"/>
              </p:ext>
            </p:extLst>
          </p:nvPr>
        </p:nvGraphicFramePr>
        <p:xfrm>
          <a:off x="2031999" y="1338138"/>
          <a:ext cx="8127999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441767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67621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5900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3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control unit must be able to read and process distance data from the LiDAR sensor within a 10% margin of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1500"/>
                        </a:spcAft>
                        <a:buFont typeface="+mj-lt"/>
                        <a:buAutoNum type="arabicPeriod" startAt="2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LiDAR sensor should be able to detect walls within 2 meters. 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Stationary Measurement Tolerance Test: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Using a meter stick, position the LiDAR at a known distance away form a wall or otherwise flat large surface. Use the serial terminal to read the measured distance.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Measuring wall distances: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- 200 cm, lidar - 207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- 150 cm, lidar - 154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- 102 cm, lidar - 109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- 70 cm, lidar - 72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- 50 cm, lidar - 49 cm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- 30 cm, lidar - 33 cm</a:t>
                      </a:r>
                      <a:endParaRPr lang="en-US" dirty="0">
                        <a:effectLst/>
                        <a:highlight>
                          <a:srgbClr val="B6D7A8"/>
                        </a:highlight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How to track the motor?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Hall Effect Sensor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7171F-11E4-4386-F2FD-D80DA95B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40" y="1278885"/>
            <a:ext cx="1920991" cy="190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0F66-68F8-C5DB-B1C3-93830701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786" y="1200986"/>
            <a:ext cx="1909384" cy="19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5F4A4-AFC8-1B06-2CA5-B353EB280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64" y="3323539"/>
            <a:ext cx="3035465" cy="301706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Stepper VS Brushless Motor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C1F52-F146-43D4-65E8-A871BD8E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94" y="1637717"/>
            <a:ext cx="499915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7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Unable to Program the STM32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7386-42EA-1E58-8609-9D857B0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33" y="1096234"/>
            <a:ext cx="500677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Power System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 Lesson in Over-Engineering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E3C16-34F4-0E56-BA67-D2AAC8D7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815076"/>
            <a:ext cx="8705439" cy="38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8ED750-984B-6F8C-7C04-EF2CFA0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9" y="1585913"/>
            <a:ext cx="7795362" cy="40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76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AD8E9-D131-A4C6-000A-D33E68BA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54" y="910371"/>
            <a:ext cx="4976291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0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3368CA-43C5-94C1-2FC7-09D3DC5A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87" y="868680"/>
            <a:ext cx="3743226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6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four.)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Visual impairments make independent navigation of surroundings difficult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Issues with other solutions: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Canes cannot detect objects further than a meter out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Dogs can get easily distracted by surroundings, even with training.</a:t>
            </a:r>
            <a:br>
              <a:rPr lang="en-US" sz="14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</a:br>
            <a:br>
              <a:rPr lang="en-US" b="0" dirty="0">
                <a:effectLst/>
              </a:rPr>
            </a:b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Problem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2CE92976-3B2E-2342-B723-32D5B96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E4168B91-BC2F-A74D-8610-CBF0810FCD65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28EBB5B6-548E-5041-9DD5-A97758B97CA0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BC0E792A-B7ED-F644-A7C0-FE935365632E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five.)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CBAB924-48C1-114B-A2B1-EC5C10EB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71BD2D62-C8F6-E843-8B60-116211D7CA4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CC3F2F34-0DB8-1143-8A57-D1D0FFF2ABE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A071A21E-E58F-5D41-8772-F2E2F30FD9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901502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&#10;&#10;Description automatically generated">
            <a:extLst>
              <a:ext uri="{FF2B5EF4-FFF2-40B4-BE49-F238E27FC236}">
                <a16:creationId xmlns:a16="http://schemas.microsoft.com/office/drawing/2014/main" id="{3A4660A9-28DC-F646-9EF3-5BE22362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69FCDBD9-8E78-8F45-9838-91AB7B47CEF8}"/>
              </a:ext>
            </a:extLst>
          </p:cNvPr>
          <p:cNvSpPr/>
          <p:nvPr/>
        </p:nvSpPr>
        <p:spPr>
          <a:xfrm rot="10800000" flipH="1">
            <a:off x="2648951" y="1673898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8E06DB74-B9EE-AC40-B38A-47A3A2F114F9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E57410C5-4C09-0241-B829-B5B1AACF1427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six.)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EBB1D3E-AFC3-754E-A1F2-626952E9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095CEFDB-3F70-904A-BA0B-B8A6D23B7491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2C6758CC-B7E5-234D-97B7-550DA738E64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D5B5DFCE-0575-9A47-9B96-81A8A141E6F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9640440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CDD8523C-BCA5-D545-8B17-893E8473D94C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BFC396F-D537-FD49-A36A-5BDD3120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97DB4B6F-E090-3A43-AB04-A1B376EB0C4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80801F61-AC90-0D4D-8F0C-68A4BB95EDFD}"/>
              </a:ext>
            </a:extLst>
          </p:cNvPr>
          <p:cNvSpPr txBox="1"/>
          <p:nvPr/>
        </p:nvSpPr>
        <p:spPr>
          <a:xfrm>
            <a:off x="1295400" y="2948490"/>
            <a:ext cx="96012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lang="en-US" sz="45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/>
            <a:r>
              <a:rPr lang="en-US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(Transition slide option one.)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F44F9150-A479-3F47-8683-848531143C29}"/>
              </a:ext>
            </a:extLst>
          </p:cNvPr>
          <p:cNvSpPr/>
          <p:nvPr/>
        </p:nvSpPr>
        <p:spPr>
          <a:xfrm>
            <a:off x="5520230" y="1704276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6BCECE2D-15A4-4540-8BF8-A2374C60EF0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358344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FB597F24-5AC0-9E4E-8B36-8FB9DE99BE0F}"/>
              </a:ext>
            </a:extLst>
          </p:cNvPr>
          <p:cNvSpPr/>
          <p:nvPr/>
        </p:nvSpPr>
        <p:spPr>
          <a:xfrm rot="10800000" flipH="1">
            <a:off x="0" y="8162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717B7D2E-6B93-DB49-81CB-CD48A115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8162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A95B940-6B3C-0C47-A381-DCF406EB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306BA419-8D50-5D4C-94E5-1DF4AAA8F39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00DF8F85-9B48-104E-9E43-C984BC40DD4F}"/>
              </a:ext>
            </a:extLst>
          </p:cNvPr>
          <p:cNvSpPr txBox="1"/>
          <p:nvPr/>
        </p:nvSpPr>
        <p:spPr>
          <a:xfrm>
            <a:off x="1295400" y="2948490"/>
            <a:ext cx="96012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lang="en-US" sz="45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/>
            <a:r>
              <a:rPr lang="en-US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(Transition slide option two.)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Google Shape;125;p4">
            <a:extLst>
              <a:ext uri="{FF2B5EF4-FFF2-40B4-BE49-F238E27FC236}">
                <a16:creationId xmlns:a16="http://schemas.microsoft.com/office/drawing/2014/main" id="{CD16C340-4A79-0845-9097-71B0EB5D23C1}"/>
              </a:ext>
            </a:extLst>
          </p:cNvPr>
          <p:cNvSpPr/>
          <p:nvPr/>
        </p:nvSpPr>
        <p:spPr>
          <a:xfrm>
            <a:off x="5520230" y="1704276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0BDB2703-7E62-DD44-A99B-A4D6C2F06C1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9561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B4E36F0B-D2B8-A946-949D-489514D648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2BB47830-4ECD-AD4B-8775-3E3675E56248}"/>
              </a:ext>
            </a:extLst>
          </p:cNvPr>
          <p:cNvSpPr/>
          <p:nvPr/>
        </p:nvSpPr>
        <p:spPr>
          <a:xfrm>
            <a:off x="43119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C8D3D975-D243-4045-9EF4-81265490CC1D}"/>
              </a:ext>
            </a:extLst>
          </p:cNvPr>
          <p:cNvSpPr txBox="1"/>
          <p:nvPr/>
        </p:nvSpPr>
        <p:spPr>
          <a:xfrm>
            <a:off x="146927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100;p1">
            <a:extLst>
              <a:ext uri="{FF2B5EF4-FFF2-40B4-BE49-F238E27FC236}">
                <a16:creationId xmlns:a16="http://schemas.microsoft.com/office/drawing/2014/main" id="{C693EA1E-552D-704F-99DB-28A94B90F3C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8187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7">
            <a:extLst>
              <a:ext uri="{FF2B5EF4-FFF2-40B4-BE49-F238E27FC236}">
                <a16:creationId xmlns:a16="http://schemas.microsoft.com/office/drawing/2014/main" id="{C8F8A06B-FE31-EC45-8B75-F6842219ED31}"/>
              </a:ext>
            </a:extLst>
          </p:cNvPr>
          <p:cNvSpPr/>
          <p:nvPr/>
        </p:nvSpPr>
        <p:spPr>
          <a:xfrm>
            <a:off x="745235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B2EFFF09-3EE4-5A40-BD3F-DCD44844E5EB}"/>
              </a:ext>
            </a:extLst>
          </p:cNvPr>
          <p:cNvSpPr txBox="1"/>
          <p:nvPr/>
        </p:nvSpPr>
        <p:spPr>
          <a:xfrm>
            <a:off x="849043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103417F3-95FA-8647-84DF-0871E6CC6BB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0430890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C939EC57-1FF1-6644-AAAF-371D2D4259AA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5E8B85C4-EF32-EC45-B6AA-4C931D8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056DC91-6507-D744-8420-D1D6A7C13E03}"/>
              </a:ext>
            </a:extLst>
          </p:cNvPr>
          <p:cNvSpPr txBox="1">
            <a:spLocks/>
          </p:cNvSpPr>
          <p:nvPr/>
        </p:nvSpPr>
        <p:spPr>
          <a:xfrm>
            <a:off x="5131837" y="1010620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elit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956FF4-A86C-7C4D-A4BC-E0ADF711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787E2858-C4F5-834F-A4C7-B0814F72C5F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2" name="Google Shape;150;p7">
            <a:extLst>
              <a:ext uri="{FF2B5EF4-FFF2-40B4-BE49-F238E27FC236}">
                <a16:creationId xmlns:a16="http://schemas.microsoft.com/office/drawing/2014/main" id="{C1DBD154-917E-AF44-B6B9-418C571A232A}"/>
              </a:ext>
            </a:extLst>
          </p:cNvPr>
          <p:cNvSpPr/>
          <p:nvPr/>
        </p:nvSpPr>
        <p:spPr>
          <a:xfrm>
            <a:off x="420782" y="344953"/>
            <a:ext cx="4109890" cy="59542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51;p7">
            <a:extLst>
              <a:ext uri="{FF2B5EF4-FFF2-40B4-BE49-F238E27FC236}">
                <a16:creationId xmlns:a16="http://schemas.microsoft.com/office/drawing/2014/main" id="{15FDBA56-B35F-9647-A28A-883C28665B05}"/>
              </a:ext>
            </a:extLst>
          </p:cNvPr>
          <p:cNvSpPr txBox="1"/>
          <p:nvPr/>
        </p:nvSpPr>
        <p:spPr>
          <a:xfrm>
            <a:off x="1335481" y="323650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  <a:endParaRPr dirty="0">
              <a:latin typeface="+mn-l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6BF57A95-A0BA-4849-8891-F369B4F819C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68204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38491AEE-FA60-9542-9890-AD78B341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130;p5">
            <a:extLst>
              <a:ext uri="{FF2B5EF4-FFF2-40B4-BE49-F238E27FC236}">
                <a16:creationId xmlns:a16="http://schemas.microsoft.com/office/drawing/2014/main" id="{D64C6B2C-99FC-4D48-A405-12A1EF88EA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4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0;p8">
            <a:extLst>
              <a:ext uri="{FF2B5EF4-FFF2-40B4-BE49-F238E27FC236}">
                <a16:creationId xmlns:a16="http://schemas.microsoft.com/office/drawing/2014/main" id="{7B30321B-6C73-2B45-8FBA-BA0CD282D53C}"/>
              </a:ext>
            </a:extLst>
          </p:cNvPr>
          <p:cNvSpPr txBox="1"/>
          <p:nvPr/>
        </p:nvSpPr>
        <p:spPr>
          <a:xfrm>
            <a:off x="376810" y="2520694"/>
            <a:ext cx="1145530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(Use a photo for the entire slide like the example shown here. Send the photo to the back behind the blue shaded box. Be sure the Block I is not covered up and is in front of both the photo and blue shaded box.)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8F1DCCF-F37F-F845-8D89-7AC0DE79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4" name="Google Shape;161;p8">
            <a:extLst>
              <a:ext uri="{FF2B5EF4-FFF2-40B4-BE49-F238E27FC236}">
                <a16:creationId xmlns:a16="http://schemas.microsoft.com/office/drawing/2014/main" id="{E981439A-8BDC-7F45-A441-AE348B4EBD8F}"/>
              </a:ext>
            </a:extLst>
          </p:cNvPr>
          <p:cNvSpPr txBox="1"/>
          <p:nvPr/>
        </p:nvSpPr>
        <p:spPr>
          <a:xfrm>
            <a:off x="376810" y="4645933"/>
            <a:ext cx="11177400" cy="9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2000"/>
            </a:pPr>
            <a:r>
              <a:rPr lang="en-US" sz="2400" b="1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(Text here relevant to the photo for a larger call out on a given idea or message. Keep this text simple and short on one or two lines.)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F5BDD43B-86D0-BA4F-9172-986026AFCA2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D934FC8-5417-E540-9476-D87B2F3EF90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5251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, whiteboard&#10;&#10;Description automatically generated">
            <a:extLst>
              <a:ext uri="{FF2B5EF4-FFF2-40B4-BE49-F238E27FC236}">
                <a16:creationId xmlns:a16="http://schemas.microsoft.com/office/drawing/2014/main" id="{67FF5F7C-B5F4-434B-8C2A-3B943F61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8A3D3139-5885-E041-A031-2CB44E8266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3294B">
              <a:alpha val="8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1;p5">
            <a:extLst>
              <a:ext uri="{FF2B5EF4-FFF2-40B4-BE49-F238E27FC236}">
                <a16:creationId xmlns:a16="http://schemas.microsoft.com/office/drawing/2014/main" id="{4D85E546-502C-2248-B9C8-AB4DC30199C4}"/>
              </a:ext>
            </a:extLst>
          </p:cNvPr>
          <p:cNvSpPr txBox="1"/>
          <p:nvPr/>
        </p:nvSpPr>
        <p:spPr>
          <a:xfrm>
            <a:off x="591671" y="3674095"/>
            <a:ext cx="48678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(Slide the blue transparent box and the text left or right to fit </a:t>
            </a:r>
            <a:r>
              <a:rPr lang="en-US" sz="2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over </a:t>
            </a:r>
            <a:r>
              <a:rPr lang="en-US" sz="2400" b="1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your background image. Use this text box for a call out or caption to the image.)</a:t>
            </a:r>
            <a:endParaRPr sz="2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60;p8">
            <a:extLst>
              <a:ext uri="{FF2B5EF4-FFF2-40B4-BE49-F238E27FC236}">
                <a16:creationId xmlns:a16="http://schemas.microsoft.com/office/drawing/2014/main" id="{B33B08AF-30DD-BC46-A4D3-5ECAB5F8D857}"/>
              </a:ext>
            </a:extLst>
          </p:cNvPr>
          <p:cNvSpPr txBox="1"/>
          <p:nvPr/>
        </p:nvSpPr>
        <p:spPr>
          <a:xfrm>
            <a:off x="701965" y="1514696"/>
            <a:ext cx="475754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(Use a photo for the entire slide like the example shown here. Send the photo to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the back so the Block I and footer text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is not covered.)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740465-5092-6247-BADE-3D87E41C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0783A078-0A01-7F40-AC22-1A92149DD71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3BDCC555-6395-0D41-8EAA-D5BB8A6FD29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639470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Hat with 360-degree view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LiDAR sensors for wayfinding and dead reckoning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Doppler radars for collision detection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Can translate environment into spatial data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Vibration motors around the hat will indicate direction of nearest object to user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32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Solution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7367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96B7DEB2-623C-1442-B1C8-ADFE7B417404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14FB9D0-BC33-B54D-85D9-954BE90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5" name="Google Shape;147;p7">
            <a:extLst>
              <a:ext uri="{FF2B5EF4-FFF2-40B4-BE49-F238E27FC236}">
                <a16:creationId xmlns:a16="http://schemas.microsoft.com/office/drawing/2014/main" id="{B07053BB-993E-2C47-84A5-C60674C56241}"/>
              </a:ext>
            </a:extLst>
          </p:cNvPr>
          <p:cNvSpPr txBox="1">
            <a:spLocks/>
          </p:cNvSpPr>
          <p:nvPr/>
        </p:nvSpPr>
        <p:spPr>
          <a:xfrm>
            <a:off x="376806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one.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012C958C-4F2C-AA4B-A9FD-4FB4A7CFA84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F04A22F7-0310-DC4F-ACB6-1FEEDC5816E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3048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two.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EA2E381D-85E1-5244-A1AF-09EE86EDAF3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6" y="3215311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Overview</a:t>
            </a:r>
            <a:endParaRPr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block diagram submitted alongside our design document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Seeing-Eye Hat</a:t>
            </a: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30FE-D03F-087D-DCF2-54F6F97C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92" y="1594635"/>
            <a:ext cx="4870408" cy="366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A08C89-D207-FC2E-9C8F-C9E3F06C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18" y="1594635"/>
            <a:ext cx="3325251" cy="33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3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block diagram submitted alongside our design document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Original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1B903-32B9-F2E5-6B46-9B3221A5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47" y="1458134"/>
            <a:ext cx="6522503" cy="370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diagram submitted alongside the final report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A91056-9C7A-CD95-07C3-528F50D3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03" y="1342444"/>
            <a:ext cx="6700352" cy="38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54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Core Systems</a:t>
            </a:r>
            <a:endParaRPr lang="en-US" dirty="0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8" y="3232230"/>
            <a:ext cx="930894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Sensing System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592F2115-AAD2-4D4D-B5F6-B6CAC244A2B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Control Unit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STM32 was replaced with an Arduino Mega after programming problems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Motor position tracking is now done with a single hall effect sensor instead of an array</a:t>
            </a: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Scanning and Sensing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Brushless motor was replaced with a Stepper motor for better control and position tracking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Accelerometer was removed entirely after approval from Professor Fliflet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Major Changes 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C865358C-63D1-1740-B1DF-3B934ADD671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1468</Words>
  <Application>Microsoft Office PowerPoint</Application>
  <PresentationFormat>Widescreen</PresentationFormat>
  <Paragraphs>232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Helvetica Neue</vt:lpstr>
      <vt:lpstr>Helvetica Neue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Varik .</dc:creator>
  <cp:lastModifiedBy>Varik .</cp:lastModifiedBy>
  <cp:revision>13</cp:revision>
  <dcterms:modified xsi:type="dcterms:W3CDTF">2024-04-26T04:16:37Z</dcterms:modified>
</cp:coreProperties>
</file>